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3"/>
  </p:notesMasterIdLst>
  <p:sldIdLst>
    <p:sldId id="256" r:id="rId2"/>
    <p:sldId id="268" r:id="rId3"/>
    <p:sldId id="269" r:id="rId4"/>
    <p:sldId id="270" r:id="rId5"/>
    <p:sldId id="271" r:id="rId6"/>
    <p:sldId id="267" r:id="rId7"/>
    <p:sldId id="279" r:id="rId8"/>
    <p:sldId id="280" r:id="rId9"/>
    <p:sldId id="281" r:id="rId10"/>
    <p:sldId id="27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8"/>
            <p14:sldId id="269"/>
            <p14:sldId id="270"/>
            <p14:sldId id="271"/>
            <p14:sldId id="267"/>
            <p14:sldId id="279"/>
            <p14:sldId id="280"/>
            <p14:sldId id="281"/>
            <p14:sldId id="27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8"/>
  </p:normalViewPr>
  <p:slideViewPr>
    <p:cSldViewPr snapToGrid="0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rbosquid.com/3d-models/3d-model-low-poly-classic-old-cabinet-1210936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fxguide.com/fxfeatured/pixars-opensubdiv-v2-a-detailed-look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Model formats &amp; lighting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3DCC day4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9307-6CE7-53F8-DB01-1878784F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06C38-C91B-C042-A665-9B4D6DD26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and Drawing STONEHENGE</a:t>
            </a:r>
          </a:p>
        </p:txBody>
      </p:sp>
    </p:spTree>
    <p:extLst>
      <p:ext uri="{BB962C8B-B14F-4D97-AF65-F5344CB8AC3E}">
        <p14:creationId xmlns:p14="http://schemas.microsoft.com/office/powerpoint/2010/main" val="123703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7B58-5421-4742-9454-B661ECA3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 formats</a:t>
            </a:r>
          </a:p>
        </p:txBody>
      </p:sp>
      <p:pic>
        <p:nvPicPr>
          <p:cNvPr id="9" name="Content Placeholder 8" descr="A picture containing building, wooden, wood&#10;&#10;Description automatically generated">
            <a:extLst>
              <a:ext uri="{FF2B5EF4-FFF2-40B4-BE49-F238E27FC236}">
                <a16:creationId xmlns:a16="http://schemas.microsoft.com/office/drawing/2014/main" id="{0C7D151D-3038-46E8-84F8-D07C4DA78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09" y="2097088"/>
            <a:ext cx="2179920" cy="217992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39DA7-FB6A-466F-A6F5-0550CAA7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331" y="2098294"/>
            <a:ext cx="2991271" cy="4355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EB4C9-6466-40E7-9CA9-A9397AD7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098295"/>
            <a:ext cx="2829918" cy="4355024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18BFEB6-069B-4405-88B4-3AF259523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602" y="4275805"/>
            <a:ext cx="2177507" cy="2177507"/>
          </a:xfrm>
          <a:prstGeom prst="rect">
            <a:avLst/>
          </a:prstGeom>
        </p:spPr>
      </p:pic>
      <p:pic>
        <p:nvPicPr>
          <p:cNvPr id="13" name="Picture 1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4F0404D-9952-4068-9FE5-11116A2A4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07" y="4275807"/>
            <a:ext cx="2177508" cy="21775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C01F3B-3E7B-4423-B519-995923B88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603" y="2098292"/>
            <a:ext cx="2179920" cy="2177508"/>
          </a:xfrm>
          <a:prstGeom prst="rect">
            <a:avLst/>
          </a:prstGeom>
        </p:spPr>
      </p:pic>
      <p:pic>
        <p:nvPicPr>
          <p:cNvPr id="21" name="Picture 20">
            <a:hlinkClick r:id="rId8"/>
            <a:extLst>
              <a:ext uri="{FF2B5EF4-FFF2-40B4-BE49-F238E27FC236}">
                <a16:creationId xmlns:a16="http://schemas.microsoft.com/office/drawing/2014/main" id="{741490A2-4E94-44AF-826F-8994409B9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917" y="2098294"/>
            <a:ext cx="2991271" cy="43550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2E7BF-CB01-40D8-AAD8-21B7DCC1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99" y="2098295"/>
            <a:ext cx="2829918" cy="435502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84CA3A57-CCE0-4D3A-92AC-FD78C479D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88" y="4275805"/>
            <a:ext cx="2177507" cy="21775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Picture 2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11C3751-FDCD-4441-AD1D-CCB5E0E562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81" y="4273395"/>
            <a:ext cx="2179920" cy="21799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DE995D-A4B4-4D35-A50B-A1C7862DE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189" y="2098292"/>
            <a:ext cx="2178718" cy="21763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Content Placeholder 8" descr="A picture containing building, wooden, wood&#10;&#10;Description automatically generated">
            <a:extLst>
              <a:ext uri="{FF2B5EF4-FFF2-40B4-BE49-F238E27FC236}">
                <a16:creationId xmlns:a16="http://schemas.microsoft.com/office/drawing/2014/main" id="{CD945EAA-A1B8-4083-8CA0-6A8B30B82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81" y="2097088"/>
            <a:ext cx="2182334" cy="218233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5AB10C-1CEB-4BCC-A719-C84A1A319FD7}"/>
              </a:ext>
            </a:extLst>
          </p:cNvPr>
          <p:cNvSpPr txBox="1"/>
          <p:nvPr/>
        </p:nvSpPr>
        <p:spPr>
          <a:xfrm>
            <a:off x="7334835" y="390285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UV UNWRAP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DC36F1-69FC-4BE3-99C2-DF03EEE52C59}"/>
              </a:ext>
            </a:extLst>
          </p:cNvPr>
          <p:cNvSpPr txBox="1"/>
          <p:nvPr/>
        </p:nvSpPr>
        <p:spPr>
          <a:xfrm>
            <a:off x="9501922" y="391008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ALBEDO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31C4B0-7C20-42CC-8D07-AEB5F399570F}"/>
              </a:ext>
            </a:extLst>
          </p:cNvPr>
          <p:cNvSpPr txBox="1"/>
          <p:nvPr/>
        </p:nvSpPr>
        <p:spPr>
          <a:xfrm>
            <a:off x="7324415" y="6084088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MAP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1A749-C1FB-41B3-86C3-7F6A7BFF36BC}"/>
              </a:ext>
            </a:extLst>
          </p:cNvPr>
          <p:cNvSpPr txBox="1"/>
          <p:nvPr/>
        </p:nvSpPr>
        <p:spPr>
          <a:xfrm>
            <a:off x="9073048" y="6083982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ENGINE SPECIFIC MAP</a:t>
            </a:r>
          </a:p>
        </p:txBody>
      </p:sp>
    </p:spTree>
    <p:extLst>
      <p:ext uri="{BB962C8B-B14F-4D97-AF65-F5344CB8AC3E}">
        <p14:creationId xmlns:p14="http://schemas.microsoft.com/office/powerpoint/2010/main" val="201812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3B79-EE4A-4FED-8F25-E4DB0400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WAVEFRONT OBJECT (*.obj)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D8546B-3060-4789-A3E8-BD711EDDA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768" y="311387"/>
            <a:ext cx="3249245" cy="6235225"/>
          </a:xfrm>
          <a:ln>
            <a:solidFill>
              <a:schemeClr val="bg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365DD-8FC2-4F4B-B903-FA82ED7A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Ubiquitous, Simple text-based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Uncomplicated flattened mesh hierarchy.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Great for learning, supports materials.</a:t>
            </a:r>
          </a:p>
          <a:p>
            <a:r>
              <a:rPr lang="en-US" dirty="0">
                <a:solidFill>
                  <a:schemeClr val="accent6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Ancient format, missing lots of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 matrix data, No animation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You must Triangulate N-Sided polygons.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Only supports classic materials not modern PBR style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80D4E-3C94-4F93-B762-25F16BBD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40" y="1011263"/>
            <a:ext cx="3049991" cy="52987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264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3B79-EE4A-4FED-8F25-E4DB0400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Filmbox (*.fbx)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365DD-8FC2-4F4B-B903-FA82ED7A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 3D modeling standard, designed by Autodesk for all their various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Comes with its own loading SDK.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Has most everything you could want: Hierarchies, Animations, even Lights &amp; Cameras.</a:t>
            </a:r>
          </a:p>
          <a:p>
            <a:r>
              <a:rPr lang="en-US" dirty="0">
                <a:solidFill>
                  <a:schemeClr val="accent6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Excessively verbose and complex for direct use in real-time rendering.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 simple, even with an SDK expect a steep learning 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 descr="Graphical user interface, 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05B9B75-7BEF-4934-BDED-57711310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654535"/>
            <a:ext cx="5891213" cy="507426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57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3B79-EE4A-4FED-8F25-E4DB0400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Language Transmission Format (*.gltf)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365DD-8FC2-4F4B-B903-FA82ED7A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3"/>
            <a:ext cx="3856037" cy="39033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Ultra modern format. (v2.0 in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Optimized for real-time rendering.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Supports modern PBR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Supports transforms and animations.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Has a binary variant for faster loading.</a:t>
            </a:r>
          </a:p>
          <a:p>
            <a:r>
              <a:rPr lang="en-US" dirty="0">
                <a:solidFill>
                  <a:schemeClr val="accent6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 quite as widely supported as older formats. (growing quickly though)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Arguably more complex than an OBJ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45A058-C7BB-4222-9137-AE68BBFB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7719" y="592137"/>
            <a:ext cx="4913345" cy="587482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51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EFF3-26E6-49AF-8F9A-F976EF84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review</a:t>
            </a:r>
          </a:p>
        </p:txBody>
      </p:sp>
      <p:pic>
        <p:nvPicPr>
          <p:cNvPr id="4" name="Content Placeholder 3" descr="VmInstructor 2010-11-01 14-50-02-48.bmp">
            <a:extLst>
              <a:ext uri="{FF2B5EF4-FFF2-40B4-BE49-F238E27FC236}">
                <a16:creationId xmlns:a16="http://schemas.microsoft.com/office/drawing/2014/main" id="{E53AC3F0-A70C-4B4C-AB14-E945AD55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86781" y="2097088"/>
            <a:ext cx="7815262" cy="439608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180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D87C-A168-4B60-87B0-DB888FE4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LIGHTING: </a:t>
            </a:r>
            <a:r>
              <a:rPr lang="en-US" dirty="0">
                <a:solidFill>
                  <a:schemeClr val="tx2"/>
                </a:solidFill>
              </a:rPr>
              <a:t>REQUIRMENTS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35CA-5A16-486C-BD41-BA6F0AC1F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42732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Number of Lights?</a:t>
            </a:r>
          </a:p>
          <a:p>
            <a:pPr lvl="1"/>
            <a:r>
              <a:rPr lang="en-US" dirty="0"/>
              <a:t>Looping over multiple lights per-pixel can become </a:t>
            </a:r>
            <a:r>
              <a:rPr lang="en-US" dirty="0">
                <a:solidFill>
                  <a:schemeClr val="tx2"/>
                </a:solidFill>
              </a:rPr>
              <a:t>very expensive</a:t>
            </a:r>
            <a:r>
              <a:rPr lang="en-US" dirty="0"/>
              <a:t>. (suggest 8-16)</a:t>
            </a:r>
          </a:p>
          <a:p>
            <a:pPr lvl="1"/>
            <a:r>
              <a:rPr lang="en-US" dirty="0"/>
              <a:t>Cap the maximum active lights in the shader and/or apply the most relevant lights only. </a:t>
            </a:r>
          </a:p>
          <a:p>
            <a:r>
              <a:rPr lang="en-US" dirty="0"/>
              <a:t>Types of Lights?</a:t>
            </a:r>
          </a:p>
          <a:p>
            <a:pPr lvl="1"/>
            <a:r>
              <a:rPr lang="en-US" dirty="0"/>
              <a:t>POINT, SPOT, </a:t>
            </a:r>
            <a:r>
              <a:rPr lang="en-US" dirty="0">
                <a:solidFill>
                  <a:schemeClr val="tx2"/>
                </a:solidFill>
              </a:rPr>
              <a:t>DIRECTIONAL</a:t>
            </a:r>
            <a:endParaRPr lang="en-US" dirty="0"/>
          </a:p>
          <a:p>
            <a:r>
              <a:rPr lang="en-US" dirty="0"/>
              <a:t>Light Attributes?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COLOR</a:t>
            </a:r>
            <a:r>
              <a:rPr lang="en-US" dirty="0"/>
              <a:t>/BRIGHTNESS, </a:t>
            </a:r>
            <a:r>
              <a:rPr lang="en-US" dirty="0">
                <a:solidFill>
                  <a:schemeClr val="tx2"/>
                </a:solidFill>
              </a:rPr>
              <a:t>DIRECTION</a:t>
            </a:r>
            <a:r>
              <a:rPr lang="en-US" dirty="0"/>
              <a:t>, POSITION, </a:t>
            </a:r>
            <a:r>
              <a:rPr lang="en-US" dirty="0">
                <a:solidFill>
                  <a:schemeClr val="tx2"/>
                </a:solidFill>
              </a:rPr>
              <a:t>AMBIENCE</a:t>
            </a:r>
            <a:r>
              <a:rPr lang="en-US" dirty="0"/>
              <a:t>, CONE DIRECTION, CONE ANGLES, RADIUS </a:t>
            </a:r>
          </a:p>
          <a:p>
            <a:r>
              <a:rPr lang="en-US" dirty="0"/>
              <a:t>Vertex Normals (</a:t>
            </a:r>
            <a:r>
              <a:rPr lang="en-US" dirty="0">
                <a:solidFill>
                  <a:schemeClr val="tx2"/>
                </a:solidFill>
              </a:rPr>
              <a:t>from model</a:t>
            </a:r>
            <a:r>
              <a:rPr lang="en-US" dirty="0"/>
              <a:t> or procedurally generated)</a:t>
            </a:r>
          </a:p>
          <a:p>
            <a:r>
              <a:rPr lang="en-US" dirty="0"/>
              <a:t>Optional(but recommended) Items:</a:t>
            </a:r>
          </a:p>
          <a:p>
            <a:pPr lvl="1"/>
            <a:r>
              <a:rPr lang="en-US" dirty="0"/>
              <a:t>Vertex Tangents, </a:t>
            </a:r>
            <a:r>
              <a:rPr lang="en-US" dirty="0">
                <a:solidFill>
                  <a:schemeClr val="tx2"/>
                </a:solidFill>
              </a:rPr>
              <a:t>Normal Map</a:t>
            </a:r>
            <a:r>
              <a:rPr lang="en-US" dirty="0"/>
              <a:t>, Specular/Roughness Map, Metal Map, Environment Map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99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D87C-A168-4B60-87B0-DB888FE4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LIGHTING: </a:t>
            </a:r>
            <a:r>
              <a:rPr lang="en-US" dirty="0">
                <a:solidFill>
                  <a:schemeClr val="tx2"/>
                </a:solidFill>
              </a:rPr>
              <a:t>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35CA-5A16-486C-BD41-BA6F0AC1F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42471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Adjust your </a:t>
            </a:r>
            <a:r>
              <a:rPr lang="en-US" dirty="0">
                <a:solidFill>
                  <a:schemeClr val="tx2"/>
                </a:solidFill>
              </a:rPr>
              <a:t>vertex format </a:t>
            </a:r>
            <a:r>
              <a:rPr lang="en-US" dirty="0"/>
              <a:t>to support normal vectors and (optional) tangents.</a:t>
            </a:r>
          </a:p>
          <a:p>
            <a:pPr lvl="1"/>
            <a:r>
              <a:rPr lang="en-US" dirty="0"/>
              <a:t>Transform these vectors from </a:t>
            </a:r>
            <a:r>
              <a:rPr lang="en-US" dirty="0">
                <a:solidFill>
                  <a:schemeClr val="tx2"/>
                </a:solidFill>
              </a:rPr>
              <a:t>local to world space </a:t>
            </a:r>
            <a:r>
              <a:rPr lang="en-US" dirty="0"/>
              <a:t>before sending to the pixel shader.</a:t>
            </a:r>
          </a:p>
          <a:p>
            <a:r>
              <a:rPr lang="en-US" dirty="0"/>
              <a:t>Load the relevant lighting attribute data onto the card as </a:t>
            </a:r>
            <a:r>
              <a:rPr lang="en-US" dirty="0">
                <a:solidFill>
                  <a:schemeClr val="tx2"/>
                </a:solidFill>
              </a:rPr>
              <a:t>Uniform</a:t>
            </a:r>
            <a:r>
              <a:rPr lang="en-US" dirty="0"/>
              <a:t> data.</a:t>
            </a:r>
          </a:p>
          <a:p>
            <a:pPr lvl="1"/>
            <a:r>
              <a:rPr lang="en-US" dirty="0"/>
              <a:t>Your pixel shader should have direct access to read this data.</a:t>
            </a:r>
          </a:p>
          <a:p>
            <a:r>
              <a:rPr lang="en-US" dirty="0"/>
              <a:t>Create a pixel shader that does the following </a:t>
            </a:r>
            <a:r>
              <a:rPr lang="en-US" dirty="0">
                <a:solidFill>
                  <a:schemeClr val="tx2"/>
                </a:solidFill>
              </a:rPr>
              <a:t>for each light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>
                <a:solidFill>
                  <a:schemeClr val="tx2"/>
                </a:solidFill>
              </a:rPr>
              <a:t>direct</a:t>
            </a:r>
            <a:r>
              <a:rPr lang="en-US" dirty="0"/>
              <a:t> light energy based on light type and surface normal/position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>
                <a:solidFill>
                  <a:schemeClr val="tx2"/>
                </a:solidFill>
              </a:rPr>
              <a:t>indirect</a:t>
            </a:r>
            <a:r>
              <a:rPr lang="en-US" dirty="0"/>
              <a:t> light from ambient light attribute (attenuated if point/spot)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>
                <a:solidFill>
                  <a:schemeClr val="tx2"/>
                </a:solidFill>
              </a:rPr>
              <a:t>reflected</a:t>
            </a:r>
            <a:r>
              <a:rPr lang="en-US" dirty="0"/>
              <a:t> light using eye-to-surface incidence vector (HLSL: </a:t>
            </a:r>
            <a:r>
              <a:rPr lang="en-US" dirty="0">
                <a:solidFill>
                  <a:schemeClr val="tx2"/>
                </a:solidFill>
              </a:rPr>
              <a:t>reflect</a:t>
            </a:r>
            <a:r>
              <a:rPr lang="en-US" dirty="0"/>
              <a:t>)</a:t>
            </a:r>
          </a:p>
          <a:p>
            <a:r>
              <a:rPr lang="en-US" dirty="0"/>
              <a:t>Use the current Mesh’s </a:t>
            </a:r>
            <a:r>
              <a:rPr lang="en-US" dirty="0">
                <a:solidFill>
                  <a:schemeClr val="tx2"/>
                </a:solidFill>
              </a:rPr>
              <a:t>material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attributes</a:t>
            </a:r>
            <a:r>
              <a:rPr lang="en-US" dirty="0"/>
              <a:t> to adjust the formula below:</a:t>
            </a:r>
          </a:p>
          <a:p>
            <a:r>
              <a:rPr lang="en-US" dirty="0">
                <a:solidFill>
                  <a:srgbClr val="FF000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saturate(</a:t>
            </a:r>
            <a:r>
              <a:rPr lang="en-US" dirty="0"/>
              <a:t>totalDirect 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/>
              <a:t> totalIndirect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*</a:t>
            </a:r>
            <a:r>
              <a:rPr lang="en-US" dirty="0"/>
              <a:t> diffuse 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/>
              <a:t> totalReflected 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/>
              <a:t> emissive</a:t>
            </a:r>
          </a:p>
        </p:txBody>
      </p:sp>
    </p:spTree>
    <p:extLst>
      <p:ext uri="{BB962C8B-B14F-4D97-AF65-F5344CB8AC3E}">
        <p14:creationId xmlns:p14="http://schemas.microsoft.com/office/powerpoint/2010/main" val="426060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2AF1-D5F3-476B-9525-AF81E64D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CPU to GPU UNIFORM byte ALIGNMENT ISSUES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ADBFA-7B84-4DCE-9E95-26122D070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4"/>
            <a:ext cx="3856037" cy="4083583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Structures created in </a:t>
            </a:r>
            <a:r>
              <a:rPr lang="en-US" dirty="0">
                <a:solidFill>
                  <a:schemeClr val="tx2"/>
                </a:solidFill>
              </a:rPr>
              <a:t>C/C++ </a:t>
            </a:r>
            <a:r>
              <a:rPr lang="en-US" dirty="0"/>
              <a:t>typically have a </a:t>
            </a:r>
            <a:r>
              <a:rPr lang="en-US" dirty="0">
                <a:solidFill>
                  <a:schemeClr val="tx2"/>
                </a:solidFill>
              </a:rPr>
              <a:t>4- or 8-byte variable alignment </a:t>
            </a:r>
            <a:r>
              <a:rPr lang="en-US" dirty="0"/>
              <a:t>unless otherwise specified. (32bit or 64bit)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recreating these structures in GPU languages like </a:t>
            </a:r>
            <a:r>
              <a:rPr lang="en-US" dirty="0">
                <a:solidFill>
                  <a:schemeClr val="tx2"/>
                </a:solidFill>
              </a:rPr>
              <a:t>HLSL/GLSL </a:t>
            </a:r>
            <a:r>
              <a:rPr lang="en-US" dirty="0"/>
              <a:t>this can be a problem since the standard </a:t>
            </a:r>
            <a:r>
              <a:rPr lang="en-US" dirty="0">
                <a:solidFill>
                  <a:schemeClr val="tx2"/>
                </a:solidFill>
              </a:rPr>
              <a:t>byte alignment is based on 16-byte registers</a:t>
            </a:r>
            <a:r>
              <a:rPr lang="en-US" dirty="0"/>
              <a:t>. (128bit SIMD)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don’t take this into account, it can quickly result in </a:t>
            </a:r>
            <a:r>
              <a:rPr lang="en-US" dirty="0">
                <a:solidFill>
                  <a:schemeClr val="tx2"/>
                </a:solidFill>
              </a:rPr>
              <a:t>byte differences </a:t>
            </a:r>
            <a:r>
              <a:rPr lang="en-US" dirty="0"/>
              <a:t>between the two structures due to </a:t>
            </a:r>
            <a:r>
              <a:rPr lang="en-US" dirty="0">
                <a:solidFill>
                  <a:schemeClr val="tx2"/>
                </a:solidFill>
              </a:rPr>
              <a:t>hidden padding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primarily impacts structs used for uniform data</a:t>
            </a:r>
            <a:r>
              <a:rPr lang="en-US" dirty="0"/>
              <a:t> not Vertex data as that is designed to be tightly compacted.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A3E17B-67F3-4BA3-BAAF-CE15EF88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42" y="609601"/>
            <a:ext cx="3223563" cy="23044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848BAA-E347-4ED2-BB1D-A0B1BA59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305" y="609601"/>
            <a:ext cx="3028669" cy="23044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DC5226-5595-43F5-894A-0F5FB158B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42" y="3676021"/>
            <a:ext cx="3223563" cy="2556619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9" name="Equals 28">
            <a:extLst>
              <a:ext uri="{FF2B5EF4-FFF2-40B4-BE49-F238E27FC236}">
                <a16:creationId xmlns:a16="http://schemas.microsoft.com/office/drawing/2014/main" id="{09298164-A87C-4913-8F64-47FA5ED34643}"/>
              </a:ext>
            </a:extLst>
          </p:cNvPr>
          <p:cNvSpPr/>
          <p:nvPr/>
        </p:nvSpPr>
        <p:spPr>
          <a:xfrm>
            <a:off x="7796411" y="6232639"/>
            <a:ext cx="919343" cy="610913"/>
          </a:xfrm>
          <a:prstGeom prst="mathEqual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Not Equal 29">
            <a:extLst>
              <a:ext uri="{FF2B5EF4-FFF2-40B4-BE49-F238E27FC236}">
                <a16:creationId xmlns:a16="http://schemas.microsoft.com/office/drawing/2014/main" id="{C8C470A1-02E4-4B4C-8960-4B4836D5B6CA}"/>
              </a:ext>
            </a:extLst>
          </p:cNvPr>
          <p:cNvSpPr/>
          <p:nvPr/>
        </p:nvSpPr>
        <p:spPr>
          <a:xfrm>
            <a:off x="7736852" y="2990220"/>
            <a:ext cx="978902" cy="609601"/>
          </a:xfrm>
          <a:prstGeom prst="mathNotEqual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AAFA858-F961-4E01-A8BF-07CAD50CB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121" y="3676020"/>
            <a:ext cx="3123258" cy="255661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327648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2421</TotalTime>
  <Words>561</Words>
  <Application>Microsoft Macintosh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Tw Cen MT</vt:lpstr>
      <vt:lpstr>Wingdings</vt:lpstr>
      <vt:lpstr>Circuit</vt:lpstr>
      <vt:lpstr>3D Model formats &amp; lighting</vt:lpstr>
      <vt:lpstr>3D Model formats</vt:lpstr>
      <vt:lpstr>WAVEFRONT OBJECT (*.obj)</vt:lpstr>
      <vt:lpstr>Filmbox (*.fbx)</vt:lpstr>
      <vt:lpstr>Graphics Language Transmission Format (*.gltf)</vt:lpstr>
      <vt:lpstr>Lighting review</vt:lpstr>
      <vt:lpstr>LIGHTING: REQUIRMENTS</vt:lpstr>
      <vt:lpstr>LIGHTING: EXECUTION</vt:lpstr>
      <vt:lpstr>CPU to GPU UNIFORM byte ALIGNMENT ISSUES </vt:lpstr>
      <vt:lpstr>Programming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Norri, Lari</cp:lastModifiedBy>
  <cp:revision>81</cp:revision>
  <dcterms:created xsi:type="dcterms:W3CDTF">2021-08-29T16:51:40Z</dcterms:created>
  <dcterms:modified xsi:type="dcterms:W3CDTF">2024-06-26T20:24:24Z</dcterms:modified>
</cp:coreProperties>
</file>